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844" r:id="rId2"/>
  </p:sldMasterIdLst>
  <p:notesMasterIdLst>
    <p:notesMasterId r:id="rId48"/>
  </p:notesMasterIdLst>
  <p:handoutMasterIdLst>
    <p:handoutMasterId r:id="rId49"/>
  </p:handoutMasterIdLst>
  <p:sldIdLst>
    <p:sldId id="397" r:id="rId3"/>
    <p:sldId id="1758" r:id="rId4"/>
    <p:sldId id="1802" r:id="rId5"/>
    <p:sldId id="1760" r:id="rId6"/>
    <p:sldId id="1761" r:id="rId7"/>
    <p:sldId id="1804" r:id="rId8"/>
    <p:sldId id="1762" r:id="rId9"/>
    <p:sldId id="1763" r:id="rId10"/>
    <p:sldId id="1825" r:id="rId11"/>
    <p:sldId id="1826" r:id="rId12"/>
    <p:sldId id="1827" r:id="rId13"/>
    <p:sldId id="1828" r:id="rId14"/>
    <p:sldId id="1829" r:id="rId15"/>
    <p:sldId id="1830" r:id="rId16"/>
    <p:sldId id="1831" r:id="rId17"/>
    <p:sldId id="1832" r:id="rId18"/>
    <p:sldId id="1833" r:id="rId19"/>
    <p:sldId id="1834" r:id="rId20"/>
    <p:sldId id="1835" r:id="rId21"/>
    <p:sldId id="1805" r:id="rId22"/>
    <p:sldId id="1836" r:id="rId23"/>
    <p:sldId id="1837" r:id="rId24"/>
    <p:sldId id="1764" r:id="rId25"/>
    <p:sldId id="1806" r:id="rId26"/>
    <p:sldId id="1807" r:id="rId27"/>
    <p:sldId id="1808" r:id="rId28"/>
    <p:sldId id="1809" r:id="rId29"/>
    <p:sldId id="1810" r:id="rId30"/>
    <p:sldId id="1811" r:id="rId31"/>
    <p:sldId id="1812" r:id="rId32"/>
    <p:sldId id="1813" r:id="rId33"/>
    <p:sldId id="1814" r:id="rId34"/>
    <p:sldId id="1815" r:id="rId35"/>
    <p:sldId id="1817" r:id="rId36"/>
    <p:sldId id="1816" r:id="rId37"/>
    <p:sldId id="1818" r:id="rId38"/>
    <p:sldId id="1819" r:id="rId39"/>
    <p:sldId id="1820" r:id="rId40"/>
    <p:sldId id="1824" r:id="rId41"/>
    <p:sldId id="1821" r:id="rId42"/>
    <p:sldId id="1822" r:id="rId43"/>
    <p:sldId id="1823" r:id="rId44"/>
    <p:sldId id="1839" r:id="rId45"/>
    <p:sldId id="1838" r:id="rId46"/>
    <p:sldId id="1840" r:id="rId4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3366FF"/>
    <a:srgbClr val="0033CC"/>
    <a:srgbClr val="0000FF"/>
    <a:srgbClr val="66FF33"/>
    <a:srgbClr val="FF3300"/>
    <a:srgbClr val="660066"/>
    <a:srgbClr val="FF6600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5000" autoAdjust="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358"/>
        <p:guide pos="3079"/>
      </p:guideLst>
    </p:cSldViewPr>
  </p:slideViewPr>
  <p:outlineViewPr>
    <p:cViewPr>
      <p:scale>
        <a:sx n="33" d="100"/>
        <a:sy n="33" d="100"/>
      </p:scale>
      <p:origin x="38" y="48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E5CF-FF5D-445F-83F7-2F570C2E94E6}" type="datetimeFigureOut">
              <a:rPr lang="zh-CN" altLang="en-US" smtClean="0"/>
              <a:pPr/>
              <a:t>2013/9/9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0932C-94CD-4C5A-972F-67DB5638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zh-CN" altLang="en-US"/>
          </a:p>
        </p:txBody>
      </p:sp>
      <p:sp>
        <p:nvSpPr>
          <p:cNvPr id="1843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FB0666A4-E4D8-4BF6-AE06-21ADFDB4F0AB}" type="datetime1">
              <a:rPr lang="zh-CN" altLang="en-US"/>
              <a:pPr/>
              <a:t>2013/9/9</a:t>
            </a:fld>
            <a:endParaRPr lang="zh-CN" altLang="en-US"/>
          </a:p>
        </p:txBody>
      </p:sp>
      <p:sp>
        <p:nvSpPr>
          <p:cNvPr id="1843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43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1813"/>
            <a:ext cx="5486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宋体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宋体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宋体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宋体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宋体" pitchFamily="2" charset="-122"/>
              </a:rPr>
              <a:t>第五级</a:t>
            </a:r>
          </a:p>
        </p:txBody>
      </p:sp>
      <p:sp>
        <p:nvSpPr>
          <p:cNvPr id="1843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zh-CN" altLang="en-US"/>
          </a:p>
        </p:txBody>
      </p:sp>
      <p:sp>
        <p:nvSpPr>
          <p:cNvPr id="1843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161CADF0-D0C4-4F28-88C8-BB113C428C4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ADF0-D0C4-4F28-88C8-BB113C428C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ADF0-D0C4-4F28-88C8-BB113C428C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95E7D8A8-A895-4EA7-A7A4-874AF3715786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DE455E22-86FD-4ECE-AD68-D0D4E792F5DD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315913"/>
            <a:ext cx="2051050" cy="5810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15913"/>
            <a:ext cx="6003925" cy="5810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2606A6F4-418A-4547-B4B6-141DE4513940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FE886-E563-4703-A5B8-62E72C75D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9CA2F-D9D5-4B48-9216-C557A38DF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34363-C609-450E-B59F-08A8590A0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E8BAA-BAE2-4BFF-9EBC-5EA1E2B1A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F21B7-1B0F-4165-812F-34E417FBD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CF77-F2BE-45B0-B1BA-16587418C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EFE19-847B-4192-8BDA-7B2F2DBFC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B4536-DD0F-4607-A293-E7BCB4AB2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86F458B4-0137-4457-96E5-07081654075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A33EE-4159-4F86-9B3C-1AA76315F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2086-4490-451D-AB37-F21128F64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1AB06-905F-4AEF-8E4C-D48346AFD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104FDFFF-8D8E-44E2-9B0B-0B42A31D8B7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2D0CE4F1-65E3-4C55-904F-4511826AF3B2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249DB011-A60C-4F1C-A767-3923ACD1AA19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24738214-5981-4F95-9B31-1FCA305B02AC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22806F48-7540-4A54-8F23-CF14D2246CFF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1C585C37-3D1F-41D9-AA93-50A3D49DF58F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650D0B8C-AD16-43A7-B7A9-696CFFC05085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5913"/>
            <a:ext cx="58324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32538" y="6613525"/>
            <a:ext cx="1439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E5A1BA6D-C324-4AA2-A186-2F5D7AC89052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021388"/>
            <a:ext cx="9145588" cy="6921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44C201-FAAA-4331-BE1D-AB96B384F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6715125"/>
            <a:ext cx="9144000" cy="142875"/>
          </a:xfrm>
          <a:prstGeom prst="rect">
            <a:avLst/>
          </a:prstGeom>
          <a:solidFill>
            <a:srgbClr val="C8000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33" name="Picture 15" descr="公司LOGO-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02600" y="5805488"/>
            <a:ext cx="10017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642910" y="1219786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 smtClean="0">
                <a:latin typeface="黑体" pitchFamily="49" charset="-122"/>
                <a:ea typeface="黑体" pitchFamily="49" charset="-122"/>
              </a:rPr>
              <a:t>报名指导与考务考情</a:t>
            </a:r>
            <a:endParaRPr lang="en-US" altLang="zh-CN" sz="54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2928926" y="3071810"/>
            <a:ext cx="55007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年下半年国考资格证笔试系列讲座（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442913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华图教师事业部   石杨平</a:t>
            </a:r>
            <a:endParaRPr lang="zh-CN" altLang="en-US" sz="36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46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46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753372" cy="48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1"/>
            <a:ext cx="8358246" cy="49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571612"/>
            <a:ext cx="847470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58246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00" cy="4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zh-C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26430" cy="59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现场确认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现场确认所需资料参见笔试公告。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面试报名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现在可以参考上半年面试公告的报考条件。</a:t>
            </a:r>
            <a:endParaRPr lang="en-US" altLang="zh-CN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58579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认定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dirty="0" smtClean="0"/>
              <a:t>各统考省市考生资格认定时间及申请具体见</a:t>
            </a:r>
            <a:r>
              <a:rPr lang="en-US" altLang="zh-CN" dirty="0" smtClean="0"/>
              <a:t>http://www.jszg.edu.cn/portal/home/index</a:t>
            </a:r>
            <a:r>
              <a:rPr lang="zh-CN" altLang="en-US" dirty="0" smtClean="0"/>
              <a:t>（教育部教师资格认定指导中心）</a:t>
            </a:r>
          </a:p>
          <a:p>
            <a:pPr>
              <a:buFontTx/>
              <a:buNone/>
            </a:pP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认定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14450"/>
            <a:ext cx="5715040" cy="49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认定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认定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 dirty="0" smtClean="0"/>
          </a:p>
          <a:p>
            <a:pPr>
              <a:buFontTx/>
              <a:buNone/>
            </a:pPr>
            <a:r>
              <a:rPr lang="zh-CN" altLang="en-US" sz="2800" dirty="0" smtClean="0"/>
              <a:t>认定需要准备的资料：</a:t>
            </a:r>
          </a:p>
          <a:p>
            <a:pPr>
              <a:buFontTx/>
              <a:buNone/>
            </a:pPr>
            <a:r>
              <a:rPr lang="en-US" altLang="zh-CN" sz="2800" dirty="0" smtClean="0"/>
              <a:t>1.</a:t>
            </a:r>
            <a:r>
              <a:rPr lang="zh-CN" altLang="en-US" sz="2800" dirty="0" smtClean="0"/>
              <a:t>教师资格认定申请表</a:t>
            </a:r>
          </a:p>
          <a:p>
            <a:pPr>
              <a:buFontTx/>
              <a:buNone/>
            </a:pPr>
            <a:r>
              <a:rPr lang="en-US" altLang="zh-CN" sz="2800" dirty="0" smtClean="0"/>
              <a:t>2.</a:t>
            </a:r>
            <a:r>
              <a:rPr lang="zh-CN" altLang="en-US" sz="2800" dirty="0" smtClean="0"/>
              <a:t>成绩合格证明（笔面试）</a:t>
            </a:r>
          </a:p>
          <a:p>
            <a:pPr>
              <a:buFontTx/>
              <a:buNone/>
            </a:pPr>
            <a:r>
              <a:rPr lang="en-US" altLang="zh-CN" sz="2800" dirty="0" smtClean="0"/>
              <a:t>3.</a:t>
            </a:r>
            <a:r>
              <a:rPr lang="zh-CN" altLang="en-US" sz="2800" dirty="0" smtClean="0"/>
              <a:t>普通话证书</a:t>
            </a:r>
          </a:p>
          <a:p>
            <a:pPr>
              <a:buFontTx/>
              <a:buNone/>
            </a:pPr>
            <a:r>
              <a:rPr lang="en-US" altLang="zh-CN" sz="2800" dirty="0" smtClean="0"/>
              <a:t>4.</a:t>
            </a:r>
            <a:r>
              <a:rPr lang="zh-CN" altLang="en-US" sz="2800" dirty="0" smtClean="0"/>
              <a:t>思想品德鉴定表</a:t>
            </a:r>
          </a:p>
          <a:p>
            <a:pPr>
              <a:buFontTx/>
              <a:buNone/>
            </a:pPr>
            <a:r>
              <a:rPr lang="en-US" altLang="zh-CN" sz="2800" dirty="0" smtClean="0"/>
              <a:t>5.</a:t>
            </a:r>
            <a:r>
              <a:rPr lang="zh-CN" altLang="en-US" sz="2800" dirty="0" smtClean="0"/>
              <a:t>体检表</a:t>
            </a:r>
          </a:p>
          <a:p>
            <a:pPr>
              <a:buFontTx/>
              <a:buNone/>
            </a:pPr>
            <a:r>
              <a:rPr lang="zh-CN" altLang="en-US" sz="2800" dirty="0" smtClean="0"/>
              <a:t>（身份证、近期免冠照片、学历证明）</a:t>
            </a:r>
          </a:p>
          <a:p>
            <a:pPr>
              <a:buFontTx/>
              <a:buNone/>
            </a:pPr>
            <a:endParaRPr lang="zh-CN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001056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关于报考条件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r>
              <a:rPr lang="zh-CN" altLang="en-US" sz="2800" dirty="0" smtClean="0"/>
              <a:t>学历条件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确定你可以报哪个学段</a:t>
            </a:r>
          </a:p>
          <a:p>
            <a:pPr>
              <a:buFontTx/>
              <a:buNone/>
            </a:pPr>
            <a:r>
              <a:rPr lang="zh-CN" altLang="en-US" sz="2800" dirty="0" smtClean="0"/>
              <a:t>地域条件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决定你可以报考哪个地方</a:t>
            </a:r>
          </a:p>
          <a:p>
            <a:pPr>
              <a:buFontTx/>
              <a:buNone/>
            </a:pPr>
            <a:r>
              <a:rPr lang="zh-CN" altLang="en-US" sz="2800" dirty="0" smtClean="0"/>
              <a:t>其他条件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新旧资格证考试制度衔接上的规定</a:t>
            </a:r>
          </a:p>
          <a:p>
            <a:pPr>
              <a:buFontTx/>
              <a:buNone/>
            </a:pP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r>
              <a:rPr lang="en-US" altLang="zh-CN" sz="2800" dirty="0" smtClean="0"/>
              <a:t>1.</a:t>
            </a:r>
            <a:r>
              <a:rPr lang="zh-CN" altLang="en-US" sz="2800" dirty="0" smtClean="0"/>
              <a:t>考试科目：试点前，教育学、教育心理学两科过其一，有效期内免试科目二；两科皆过，直接进入面试（面试按之前政策进行）</a:t>
            </a:r>
          </a:p>
          <a:p>
            <a:pPr>
              <a:buFontTx/>
              <a:buNone/>
            </a:pPr>
            <a:r>
              <a:rPr lang="en-US" altLang="zh-CN" sz="2800" dirty="0" smtClean="0"/>
              <a:t>2.</a:t>
            </a:r>
            <a:r>
              <a:rPr lang="zh-CN" altLang="en-US" sz="2800" dirty="0" smtClean="0"/>
              <a:t>师范生参加考试的问题：试点后入学的考生需参加资格证考试。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国考省市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dirty="0" smtClean="0"/>
              <a:t>浙江</a:t>
            </a:r>
            <a:endParaRPr lang="en-US" altLang="zh-CN" dirty="0" smtClean="0"/>
          </a:p>
          <a:p>
            <a:pPr>
              <a:buFontTx/>
              <a:buNone/>
            </a:pPr>
            <a:r>
              <a:rPr lang="zh-CN" altLang="en-US" dirty="0" smtClean="0"/>
              <a:t>湖北     山东</a:t>
            </a:r>
            <a:endParaRPr lang="en-US" altLang="zh-CN" dirty="0" smtClean="0"/>
          </a:p>
          <a:p>
            <a:pPr>
              <a:buFontTx/>
              <a:buNone/>
            </a:pPr>
            <a:r>
              <a:rPr lang="zh-CN" altLang="en-US" dirty="0" smtClean="0"/>
              <a:t>上海     安徽</a:t>
            </a:r>
            <a:endParaRPr lang="en-US" altLang="zh-CN" dirty="0" smtClean="0"/>
          </a:p>
          <a:p>
            <a:pPr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广西</a:t>
            </a:r>
            <a:r>
              <a:rPr lang="zh-CN" altLang="en-US" dirty="0" smtClean="0"/>
              <a:t>     </a:t>
            </a:r>
            <a:r>
              <a:rPr lang="zh-CN" altLang="en-US" dirty="0" smtClean="0">
                <a:solidFill>
                  <a:srgbClr val="FF0000"/>
                </a:solidFill>
              </a:rPr>
              <a:t>山西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dirty="0" smtClean="0"/>
              <a:t>海南     </a:t>
            </a:r>
            <a:r>
              <a:rPr lang="zh-CN" altLang="en-US" dirty="0" smtClean="0">
                <a:solidFill>
                  <a:srgbClr val="FF0000"/>
                </a:solidFill>
              </a:rPr>
              <a:t>贵州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dirty="0" smtClean="0"/>
              <a:t>河北</a:t>
            </a:r>
            <a:endParaRPr lang="en-US" altLang="zh-CN" dirty="0" smtClean="0"/>
          </a:p>
          <a:p>
            <a:pPr>
              <a:buFontTx/>
              <a:buNone/>
            </a:pP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教师资格证报名及报考条件常见问题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、统考什么时候报名、考试？</a:t>
            </a:r>
          </a:p>
          <a:p>
            <a:pPr>
              <a:buFontTx/>
              <a:buNone/>
            </a:pPr>
            <a:r>
              <a:rPr lang="zh-CN" altLang="en-US" sz="2800" dirty="0" smtClean="0"/>
              <a:t>    </a:t>
            </a:r>
            <a:r>
              <a:rPr lang="en-US" altLang="zh-CN" sz="2800" dirty="0" smtClean="0"/>
              <a:t>2013</a:t>
            </a:r>
            <a:r>
              <a:rPr lang="zh-CN" altLang="en-US" sz="2800" dirty="0" smtClean="0"/>
              <a:t>年下半年统考教师资格证</a:t>
            </a:r>
            <a:r>
              <a:rPr lang="en-US" altLang="zh-CN" sz="2800" dirty="0" smtClean="0"/>
              <a:t>9.9—16</a:t>
            </a:r>
            <a:r>
              <a:rPr lang="zh-CN" altLang="en-US" sz="2800" dirty="0" smtClean="0"/>
              <a:t>号笔试报名，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27</a:t>
            </a:r>
            <a:r>
              <a:rPr lang="zh-CN" altLang="en-US" sz="2800" dirty="0" smtClean="0"/>
              <a:t>号笔试考试。面试报名时间为</a:t>
            </a:r>
            <a:r>
              <a:rPr lang="en-US" altLang="zh-CN" sz="2800" dirty="0" smtClean="0"/>
              <a:t>11.25—29</a:t>
            </a:r>
            <a:r>
              <a:rPr lang="zh-CN" altLang="en-US" sz="2800" dirty="0" smtClean="0"/>
              <a:t>号，面试时间为</a:t>
            </a:r>
            <a:r>
              <a:rPr lang="en-US" altLang="zh-CN" sz="2800" dirty="0" smtClean="0"/>
              <a:t>12.28—29</a:t>
            </a:r>
            <a:r>
              <a:rPr lang="zh-CN" altLang="en-US" sz="2800" dirty="0" smtClean="0"/>
              <a:t>号。</a:t>
            </a:r>
          </a:p>
          <a:p>
            <a:pPr>
              <a:buFontTx/>
              <a:buNone/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、小学笔试不考学科专业知识，那是笔试报名时选择学科，还是面试认定申请时选择学科？</a:t>
            </a:r>
          </a:p>
          <a:p>
            <a:pPr>
              <a:buFontTx/>
              <a:buNone/>
            </a:pPr>
            <a:r>
              <a:rPr lang="en-US" altLang="zh-CN" sz="2800" dirty="0" smtClean="0"/>
              <a:t>3</a:t>
            </a:r>
            <a:r>
              <a:rPr lang="zh-CN" altLang="en-US" sz="2800" dirty="0" smtClean="0"/>
              <a:t>、统考可以跨专业报考吗？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二、教师资格证政策常见问题解答</a:t>
            </a:r>
            <a:endParaRPr lang="zh-CN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、申请语文教师资格证，普通话等级最低要求是二甲还是二乙？</a:t>
            </a:r>
          </a:p>
          <a:p>
            <a:pPr>
              <a:buFontTx/>
              <a:buNone/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、在校生可以参加统考教师资格证考试吗？</a:t>
            </a:r>
            <a:endParaRPr lang="en-US" altLang="zh-CN" sz="2800" dirty="0" smtClean="0"/>
          </a:p>
          <a:p>
            <a:pPr>
              <a:buFontTx/>
              <a:buNone/>
            </a:pP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教师资格证政策常见问题解答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r>
              <a:rPr lang="en-US" altLang="zh-CN" sz="2800" dirty="0" smtClean="0"/>
              <a:t>3</a:t>
            </a:r>
            <a:r>
              <a:rPr lang="zh-CN" altLang="en-US" sz="2800" dirty="0" smtClean="0"/>
              <a:t>、笔试合格成绩单有效期多长？</a:t>
            </a:r>
          </a:p>
          <a:p>
            <a:pPr>
              <a:buFontTx/>
              <a:buNone/>
            </a:pPr>
            <a:r>
              <a:rPr lang="en-US" altLang="zh-CN" sz="2800" dirty="0" smtClean="0"/>
              <a:t>4</a:t>
            </a:r>
            <a:r>
              <a:rPr lang="zh-CN" altLang="en-US" sz="2800" dirty="0" smtClean="0"/>
              <a:t>、函授学历是否能参加统考教师资格证考试？</a:t>
            </a:r>
          </a:p>
          <a:p>
            <a:pPr>
              <a:buFontTx/>
              <a:buNone/>
            </a:pPr>
            <a:r>
              <a:rPr lang="en-US" altLang="zh-CN" sz="2800" dirty="0" smtClean="0"/>
              <a:t>5</a:t>
            </a:r>
            <a:r>
              <a:rPr lang="zh-CN" altLang="en-US" sz="2800" dirty="0" smtClean="0"/>
              <a:t>、普通话是必须在笔试之前考完，还是面试之前考完？</a:t>
            </a:r>
            <a:endParaRPr lang="en-US" altLang="zh-CN" sz="2800" dirty="0" smtClean="0"/>
          </a:p>
          <a:p>
            <a:pPr>
              <a:buFontTx/>
              <a:buNone/>
            </a:pPr>
            <a:r>
              <a:rPr lang="en-US" altLang="zh-CN" sz="2800" dirty="0" smtClean="0"/>
              <a:t>6</a:t>
            </a:r>
            <a:r>
              <a:rPr lang="zh-CN" altLang="en-US" sz="2800" dirty="0" smtClean="0"/>
              <a:t>、统考教师资格证限制户籍吗？非统考省份的考生，是否能在统考省份参加笔试？统考省份的考生，是否能在其它统考省份参加笔试？</a:t>
            </a:r>
          </a:p>
          <a:p>
            <a:pPr>
              <a:buFontTx/>
              <a:buNone/>
            </a:pP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、统考单科成绩满分多少？多少分合格？</a:t>
            </a:r>
          </a:p>
          <a:p>
            <a:pPr>
              <a:buFontTx/>
              <a:buNone/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、统考和非统考考试内容有什么不同？哪个更难考？</a:t>
            </a:r>
          </a:p>
          <a:p>
            <a:pPr>
              <a:buFontTx/>
              <a:buNone/>
            </a:pP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endParaRPr lang="zh-CN" alt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29" y="1785926"/>
            <a:ext cx="840770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r>
              <a:rPr lang="en-US" altLang="zh-CN" sz="2800" dirty="0" smtClean="0"/>
              <a:t>3</a:t>
            </a:r>
            <a:r>
              <a:rPr lang="zh-CN" altLang="en-US" sz="2800" dirty="0" smtClean="0"/>
              <a:t>、统考每科考试题型有哪些？分值怎么分布？</a:t>
            </a:r>
          </a:p>
          <a:p>
            <a:pPr>
              <a:buFontTx/>
              <a:buNone/>
            </a:pP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endParaRPr lang="zh-CN" alt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5007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endParaRPr lang="zh-CN" alt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357299"/>
            <a:ext cx="80010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endParaRPr lang="zh-CN" alt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57298"/>
            <a:ext cx="74819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endParaRPr lang="zh-CN" alt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428736"/>
            <a:ext cx="73818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内容一览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一、全国教师资格证获取途径与报考指导</a:t>
            </a:r>
            <a:endParaRPr lang="en-US" altLang="zh-CN" dirty="0" smtClean="0"/>
          </a:p>
          <a:p>
            <a:r>
              <a:rPr lang="zh-CN" altLang="en-US" dirty="0" smtClean="0"/>
              <a:t>二、统考资格证政策解读</a:t>
            </a:r>
          </a:p>
          <a:p>
            <a:r>
              <a:rPr lang="zh-CN" altLang="en-US" dirty="0" smtClean="0"/>
              <a:t>三、统考资格证考情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三、教师资格证考试考情常见问题解答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 dirty="0" smtClean="0"/>
          </a:p>
          <a:p>
            <a:pPr>
              <a:buFontTx/>
              <a:buNone/>
            </a:pPr>
            <a:endParaRPr lang="zh-CN" alt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910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学习卡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800" dirty="0" smtClean="0"/>
              <a:t>http://www.hteacher.net/zhuanti/zgtk910/</a:t>
            </a:r>
          </a:p>
          <a:p>
            <a:pPr>
              <a:buFontTx/>
              <a:buNone/>
            </a:pPr>
            <a:endParaRPr lang="zh-CN" alt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572528" cy="356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8229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教师网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215338" cy="44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zh-C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26430" cy="59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392906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石杨平  腾讯微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博</a:t>
            </a:r>
          </a:p>
        </p:txBody>
      </p:sp>
      <p:sp>
        <p:nvSpPr>
          <p:cNvPr id="66563" name="WordArt 5"/>
          <p:cNvSpPr>
            <a:spLocks noChangeArrowheads="1" noChangeShapeType="1" noTextEdit="1"/>
          </p:cNvSpPr>
          <p:nvPr/>
        </p:nvSpPr>
        <p:spPr bwMode="auto">
          <a:xfrm>
            <a:off x="1428728" y="1500174"/>
            <a:ext cx="5903913" cy="295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信心成就梦想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一、获得途径与报考指导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dirty="0" smtClean="0"/>
              <a:t>笔试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面试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认定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普通话证书认定前获得</a:t>
            </a:r>
          </a:p>
          <a:p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笔试报名基本流程</a:t>
            </a:r>
            <a:endParaRPr lang="zh-CN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网上报名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现场确认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打印准考证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笔试、面试报名</a:t>
            </a:r>
            <a:r>
              <a:rPr lang="en-US" altLang="zh-CN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http://www.ntce.cn/</a:t>
            </a:r>
            <a:endParaRPr lang="zh-CN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53387" cy="500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5" cy="432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网上报名</a:t>
            </a:r>
            <a:endParaRPr 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46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演示设计">
  <a:themeElements>
    <a:clrScheme name="2_演示设计 6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2_演示设计">
      <a:majorFont>
        <a:latin typeface="Arial"/>
        <a:ea typeface=""/>
        <a:cs typeface="Calibri"/>
      </a:majorFont>
      <a:minorFont>
        <a:latin typeface="Arial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2_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演示设计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演示设计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演示设计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演示设计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华图演示模板">
  <a:themeElements>
    <a:clrScheme name="华图演示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华图演示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华图演示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图演示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图演示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图演示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图演示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图演示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华图演示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华图演示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华图演示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华图演示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华图演示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华图演示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157260222</TotalTime>
  <Pages>0</Pages>
  <Words>674</Words>
  <Characters>0</Characters>
  <Application>Microsoft Office PowerPoint</Application>
  <DocSecurity>0</DocSecurity>
  <PresentationFormat>全屏显示(4:3)</PresentationFormat>
  <Lines>0</Lines>
  <Paragraphs>101</Paragraphs>
  <Slides>45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47" baseType="lpstr">
      <vt:lpstr>2_演示设计</vt:lpstr>
      <vt:lpstr>华图演示模板</vt:lpstr>
      <vt:lpstr>幻灯片 1</vt:lpstr>
      <vt:lpstr>幻灯片 2</vt:lpstr>
      <vt:lpstr>国考省市</vt:lpstr>
      <vt:lpstr>内容一览</vt:lpstr>
      <vt:lpstr>一、获得途径与报考指导</vt:lpstr>
      <vt:lpstr>笔试报名基本流程</vt:lpstr>
      <vt:lpstr>笔试、面试报名http://www.ntce.cn/</vt:lpstr>
      <vt:lpstr>网上报名</vt:lpstr>
      <vt:lpstr>网上报名</vt:lpstr>
      <vt:lpstr>网上报名</vt:lpstr>
      <vt:lpstr>网上报名</vt:lpstr>
      <vt:lpstr>网上报名</vt:lpstr>
      <vt:lpstr>网上报名</vt:lpstr>
      <vt:lpstr>网上报名</vt:lpstr>
      <vt:lpstr>网上报名</vt:lpstr>
      <vt:lpstr>网上报名</vt:lpstr>
      <vt:lpstr>网上报名</vt:lpstr>
      <vt:lpstr>网上报名</vt:lpstr>
      <vt:lpstr>网上报名</vt:lpstr>
      <vt:lpstr>现场确认</vt:lpstr>
      <vt:lpstr>幻灯片 21</vt:lpstr>
      <vt:lpstr>幻灯片 22</vt:lpstr>
      <vt:lpstr>面试报名</vt:lpstr>
      <vt:lpstr>认定</vt:lpstr>
      <vt:lpstr>认定</vt:lpstr>
      <vt:lpstr>认定</vt:lpstr>
      <vt:lpstr>认定</vt:lpstr>
      <vt:lpstr>关于报考条件</vt:lpstr>
      <vt:lpstr>幻灯片 29</vt:lpstr>
      <vt:lpstr>教师资格证报名及报考条件常见问题</vt:lpstr>
      <vt:lpstr>二、教师资格证政策常见问题解答</vt:lpstr>
      <vt:lpstr>教师资格证政策常见问题解答</vt:lpstr>
      <vt:lpstr>三、教师资格证考试考情常见问题解答</vt:lpstr>
      <vt:lpstr>三、教师资格证考试考情常见问题解答</vt:lpstr>
      <vt:lpstr>三、教师资格证考试考情常见问题解答</vt:lpstr>
      <vt:lpstr>三、教师资格证考试考情常见问题解答</vt:lpstr>
      <vt:lpstr>三、教师资格证考试考情常见问题解答</vt:lpstr>
      <vt:lpstr>三、教师资格证考试考情常见问题解答</vt:lpstr>
      <vt:lpstr>三、教师资格证考试考情常见问题解答</vt:lpstr>
      <vt:lpstr>三、教师资格证考试考情常见问题解答</vt:lpstr>
      <vt:lpstr>910学习卡</vt:lpstr>
      <vt:lpstr>幻灯片 42</vt:lpstr>
      <vt:lpstr>教师网</vt:lpstr>
      <vt:lpstr>幻灯片 44</vt:lpstr>
      <vt:lpstr> 石杨平  腾讯微博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2011年高校巡回讲座</dc:title>
  <dc:creator>Daisy</dc:creator>
  <cp:lastModifiedBy>huatu</cp:lastModifiedBy>
  <cp:revision>469</cp:revision>
  <cp:lastPrinted>1899-12-30T00:00:00Z</cp:lastPrinted>
  <dcterms:created xsi:type="dcterms:W3CDTF">2011-10-12T03:14:00Z</dcterms:created>
  <dcterms:modified xsi:type="dcterms:W3CDTF">2013-09-09T09:12:37Z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